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1" r:id="rId1"/>
  </p:sldMasterIdLst>
  <p:notesMasterIdLst>
    <p:notesMasterId r:id="rId57"/>
  </p:notesMasterIdLst>
  <p:handoutMasterIdLst>
    <p:handoutMasterId r:id="rId58"/>
  </p:handoutMasterIdLst>
  <p:sldIdLst>
    <p:sldId id="344" r:id="rId2"/>
    <p:sldId id="257" r:id="rId3"/>
    <p:sldId id="345" r:id="rId4"/>
    <p:sldId id="573" r:id="rId5"/>
    <p:sldId id="574" r:id="rId6"/>
    <p:sldId id="575" r:id="rId7"/>
    <p:sldId id="576" r:id="rId8"/>
    <p:sldId id="577" r:id="rId9"/>
    <p:sldId id="578" r:id="rId10"/>
    <p:sldId id="579" r:id="rId11"/>
    <p:sldId id="580" r:id="rId12"/>
    <p:sldId id="581" r:id="rId13"/>
    <p:sldId id="582" r:id="rId14"/>
    <p:sldId id="583" r:id="rId15"/>
    <p:sldId id="584" r:id="rId16"/>
    <p:sldId id="586" r:id="rId17"/>
    <p:sldId id="587" r:id="rId18"/>
    <p:sldId id="258" r:id="rId19"/>
    <p:sldId id="346" r:id="rId20"/>
    <p:sldId id="430" r:id="rId21"/>
    <p:sldId id="464" r:id="rId22"/>
    <p:sldId id="465" r:id="rId23"/>
    <p:sldId id="546" r:id="rId24"/>
    <p:sldId id="263" r:id="rId25"/>
    <p:sldId id="590" r:id="rId26"/>
    <p:sldId id="591" r:id="rId27"/>
    <p:sldId id="592" r:id="rId28"/>
    <p:sldId id="361" r:id="rId29"/>
    <p:sldId id="362" r:id="rId30"/>
    <p:sldId id="364" r:id="rId31"/>
    <p:sldId id="593" r:id="rId32"/>
    <p:sldId id="372" r:id="rId33"/>
    <p:sldId id="377" r:id="rId34"/>
    <p:sldId id="535" r:id="rId35"/>
    <p:sldId id="552" r:id="rId36"/>
    <p:sldId id="553" r:id="rId37"/>
    <p:sldId id="595" r:id="rId38"/>
    <p:sldId id="384" r:id="rId39"/>
    <p:sldId id="385" r:id="rId40"/>
    <p:sldId id="474" r:id="rId41"/>
    <p:sldId id="596" r:id="rId42"/>
    <p:sldId id="387" r:id="rId43"/>
    <p:sldId id="597" r:id="rId44"/>
    <p:sldId id="598" r:id="rId45"/>
    <p:sldId id="392" r:id="rId46"/>
    <p:sldId id="599" r:id="rId47"/>
    <p:sldId id="555" r:id="rId48"/>
    <p:sldId id="564" r:id="rId49"/>
    <p:sldId id="600" r:id="rId50"/>
    <p:sldId id="601" r:id="rId51"/>
    <p:sldId id="569" r:id="rId52"/>
    <p:sldId id="602" r:id="rId53"/>
    <p:sldId id="456" r:id="rId54"/>
    <p:sldId id="571" r:id="rId55"/>
    <p:sldId id="572" r:id="rId56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428"/>
    <a:srgbClr val="DF8E97"/>
    <a:srgbClr val="FF0000"/>
    <a:srgbClr val="00CCFF"/>
    <a:srgbClr val="C0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58" autoAdjust="0"/>
  </p:normalViewPr>
  <p:slideViewPr>
    <p:cSldViewPr>
      <p:cViewPr varScale="1">
        <p:scale>
          <a:sx n="65" d="100"/>
          <a:sy n="65" d="100"/>
        </p:scale>
        <p:origin x="53" y="5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46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851625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60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52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33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46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3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90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01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89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94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725162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12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6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0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678958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85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01886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85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87603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96777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Figure 3-3</a:t>
            </a:r>
            <a:endParaRPr lang="en-US" dirty="0"/>
          </a:p>
        </p:txBody>
      </p:sp>
      <p:sp>
        <p:nvSpPr>
          <p:cNvPr id="1105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13496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991505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3-6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0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12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September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A76C2-3F59-4886-8350-A3B6948A3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September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B9C8-338B-4E8B-8E3B-CE2386C521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September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2BCBE-9593-4A99-8433-C21E65A7FD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September 01,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7E9-C65B-47AB-847E-1B800666C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September 01,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EBE8-50F2-41D6-B148-8E94B575C0D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September 01,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1843-6475-4CCD-93CA-92ACD9213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September 01,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107F128-286A-422C-B222-36CF71125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endParaRPr lang="en-US" sz="2000" dirty="0"/>
          </a:p>
          <a:p>
            <a:r>
              <a:rPr lang="en-US" dirty="0" smtClean="0"/>
              <a:t>Software </a:t>
            </a:r>
            <a:r>
              <a:rPr lang="en-US" dirty="0"/>
              <a:t>for Educators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OS Functions – Multitasking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524000"/>
            <a:ext cx="4091354" cy="5105400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pitchFamily="34" charset="0"/>
              </a:rPr>
              <a:t>The operating system can have more them one program running at the same time.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Programs run in the foreground are currently in use.</a:t>
            </a:r>
          </a:p>
          <a:p>
            <a:pPr eaLnBrk="1" hangingPunct="1"/>
            <a:r>
              <a:rPr lang="en-US" dirty="0">
                <a:latin typeface="Verdana" pitchFamily="34" charset="0"/>
              </a:rPr>
              <a:t>All other programs run in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526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Operating Systems</a:t>
            </a:r>
            <a:endParaRPr lang="en-US" dirty="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05200" y="4787901"/>
            <a:ext cx="5029200" cy="1489075"/>
            <a:chOff x="1248" y="2824"/>
            <a:chExt cx="3168" cy="938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1248" y="2824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2242" y="3312"/>
              <a:ext cx="12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2400" b="1">
                  <a:solidFill>
                    <a:schemeClr val="bg1"/>
                  </a:solidFill>
                </a:rPr>
                <a:t>Stand-alone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279901" y="1981200"/>
            <a:ext cx="1878013" cy="5029200"/>
            <a:chOff x="1736" y="1056"/>
            <a:chExt cx="1183" cy="3168"/>
          </a:xfrm>
        </p:grpSpPr>
        <p:sp>
          <p:nvSpPr>
            <p:cNvPr id="30728" name="AutoShape 13"/>
            <p:cNvSpPr>
              <a:spLocks noChangeArrowheads="1"/>
            </p:cNvSpPr>
            <p:nvPr/>
          </p:nvSpPr>
          <p:spPr bwMode="auto">
            <a:xfrm rot="7230674">
              <a:off x="866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Rectangle 14"/>
            <p:cNvSpPr>
              <a:spLocks noChangeArrowheads="1"/>
            </p:cNvSpPr>
            <p:nvPr/>
          </p:nvSpPr>
          <p:spPr bwMode="auto">
            <a:xfrm>
              <a:off x="1736" y="2640"/>
              <a:ext cx="11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kumimoji="1" lang="en-US" sz="2300" b="1">
                  <a:solidFill>
                    <a:schemeClr val="bg1"/>
                  </a:solidFill>
                </a:rPr>
                <a:t>Embedded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911851" y="1981200"/>
            <a:ext cx="1489075" cy="5029200"/>
            <a:chOff x="2764" y="1056"/>
            <a:chExt cx="938" cy="3168"/>
          </a:xfrm>
        </p:grpSpPr>
        <p:sp>
          <p:nvSpPr>
            <p:cNvPr id="30726" name="AutoShape 16"/>
            <p:cNvSpPr>
              <a:spLocks noChangeArrowheads="1"/>
            </p:cNvSpPr>
            <p:nvPr/>
          </p:nvSpPr>
          <p:spPr bwMode="auto">
            <a:xfrm rot="-7200000">
              <a:off x="1649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Rectangle 17"/>
            <p:cNvSpPr>
              <a:spLocks noChangeArrowheads="1"/>
            </p:cNvSpPr>
            <p:nvPr/>
          </p:nvSpPr>
          <p:spPr bwMode="auto">
            <a:xfrm>
              <a:off x="2822" y="2464"/>
              <a:ext cx="8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kumimoji="1" lang="en-US" sz="2400" b="1">
                  <a:solidFill>
                    <a:schemeClr val="bg1"/>
                  </a:solidFill>
                </a:rPr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2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Verdana" pitchFamily="34" charset="0"/>
              </a:rPr>
              <a:t>There are a number of network operating systems</a:t>
            </a:r>
          </a:p>
          <a:p>
            <a:pPr eaLnBrk="1" hangingPunct="1"/>
            <a:r>
              <a:rPr lang="en-US" sz="2800" dirty="0">
                <a:latin typeface="Verdana" pitchFamily="34" charset="0"/>
              </a:rPr>
              <a:t>These systems are designed to link multiple computers and peripherals together </a:t>
            </a:r>
          </a:p>
        </p:txBody>
      </p:sp>
    </p:spTree>
    <p:extLst>
      <p:ext uri="{BB962C8B-B14F-4D97-AF65-F5344CB8AC3E}">
        <p14:creationId xmlns:p14="http://schemas.microsoft.com/office/powerpoint/2010/main" val="12091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Embedded Operating Systems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981200" y="1774826"/>
            <a:ext cx="8229600" cy="739775"/>
          </a:xfrm>
        </p:spPr>
        <p:txBody>
          <a:bodyPr/>
          <a:lstStyle/>
          <a:p>
            <a:pPr eaLnBrk="1" hangingPunct="1"/>
            <a:r>
              <a:rPr lang="en-US" sz="2800">
                <a:latin typeface="Verdana" pitchFamily="34" charset="0"/>
              </a:rPr>
              <a:t>Operating systems for mobile devices</a:t>
            </a:r>
          </a:p>
          <a:p>
            <a:pPr eaLnBrk="1" hangingPunct="1"/>
            <a:endParaRPr lang="en-US" smtClean="0"/>
          </a:p>
        </p:txBody>
      </p:sp>
      <p:pic>
        <p:nvPicPr>
          <p:cNvPr id="32772" name="Picture 3" descr="PD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00401"/>
            <a:ext cx="27813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Smart pho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14600"/>
            <a:ext cx="4057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5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Verdana" pitchFamily="34" charset="0"/>
              </a:rPr>
              <a:t>A system software that allows the user to perform maintenance type tasks including</a:t>
            </a:r>
          </a:p>
          <a:p>
            <a:pPr lvl="1" eaLnBrk="1" hangingPunct="1"/>
            <a:r>
              <a:rPr lang="en-US" dirty="0" smtClean="0">
                <a:latin typeface="Verdana" pitchFamily="34" charset="0"/>
              </a:rPr>
              <a:t>Managing the computer</a:t>
            </a:r>
          </a:p>
          <a:p>
            <a:pPr lvl="1" eaLnBrk="1" hangingPunct="1"/>
            <a:r>
              <a:rPr lang="en-US" dirty="0" smtClean="0">
                <a:latin typeface="Verdana" pitchFamily="34" charset="0"/>
              </a:rPr>
              <a:t>Its device</a:t>
            </a:r>
          </a:p>
          <a:p>
            <a:pPr lvl="1" eaLnBrk="1" hangingPunct="1"/>
            <a:r>
              <a:rPr lang="en-US" dirty="0" smtClean="0">
                <a:latin typeface="Verdana" pitchFamily="34" charset="0"/>
              </a:rPr>
              <a:t>Its programs</a:t>
            </a:r>
          </a:p>
        </p:txBody>
      </p:sp>
    </p:spTree>
    <p:extLst>
      <p:ext uri="{BB962C8B-B14F-4D97-AF65-F5344CB8AC3E}">
        <p14:creationId xmlns:p14="http://schemas.microsoft.com/office/powerpoint/2010/main" val="31177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Action Center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4572000" cy="46259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Verdana" pitchFamily="34" charset="0"/>
              </a:rPr>
              <a:t>Provides an overall view of the health of the operating system.</a:t>
            </a:r>
          </a:p>
          <a:p>
            <a:pPr eaLnBrk="1" hangingPunct="1"/>
            <a:r>
              <a:rPr lang="en-US" sz="2800" dirty="0">
                <a:latin typeface="Verdana" pitchFamily="34" charset="0"/>
              </a:rPr>
              <a:t>Contains utilities including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Anti-virus software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Firewall</a:t>
            </a:r>
          </a:p>
          <a:p>
            <a:r>
              <a:rPr lang="en-US" dirty="0" smtClean="0">
                <a:latin typeface="Verdana" pitchFamily="34" charset="0"/>
              </a:rPr>
              <a:t>Also shows any maintenance issues.</a:t>
            </a:r>
          </a:p>
          <a:p>
            <a:pPr lvl="1"/>
            <a:endParaRPr lang="en-US" dirty="0" smtClean="0"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05000"/>
            <a:ext cx="6297930" cy="38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Uninstaller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80292" y="1469061"/>
            <a:ext cx="4214227" cy="4625975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Verdana" pitchFamily="34" charset="0"/>
              </a:rPr>
              <a:t>Removes programs from the operating system.</a:t>
            </a:r>
          </a:p>
        </p:txBody>
      </p:sp>
      <p:pic>
        <p:nvPicPr>
          <p:cNvPr id="36868" name="Picture 4" descr="uninstall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682214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60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Disk Cleanup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4826"/>
            <a:ext cx="5257800" cy="4625975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Verdana" pitchFamily="34" charset="0"/>
              </a:rPr>
              <a:t>A program that scans for unnecessary files</a:t>
            </a:r>
          </a:p>
          <a:p>
            <a:pPr eaLnBrk="1" hangingPunct="1"/>
            <a:r>
              <a:rPr lang="en-US" sz="2800" dirty="0">
                <a:latin typeface="Verdana" pitchFamily="34" charset="0"/>
              </a:rPr>
              <a:t>It then gives you the option to remove the files.</a:t>
            </a:r>
          </a:p>
        </p:txBody>
      </p:sp>
      <p:pic>
        <p:nvPicPr>
          <p:cNvPr id="37892" name="Picture 5" descr="Disk Cleanu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92" y="533400"/>
            <a:ext cx="4953000" cy="588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93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Application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Programs designed to perform specific tasks for users</a:t>
            </a:r>
          </a:p>
          <a:p>
            <a:pPr lvl="1"/>
            <a:r>
              <a:rPr lang="en-US" sz="2400" dirty="0"/>
              <a:t>As a productivity / business tool</a:t>
            </a:r>
          </a:p>
          <a:p>
            <a:pPr lvl="1"/>
            <a:r>
              <a:rPr lang="en-US" sz="2400" dirty="0"/>
              <a:t>Assisting with graphics and multimedia projects</a:t>
            </a:r>
          </a:p>
          <a:p>
            <a:pPr lvl="1"/>
            <a:r>
              <a:rPr lang="en-US" sz="2400" dirty="0"/>
              <a:t>Supporting </a:t>
            </a:r>
            <a:r>
              <a:rPr lang="en-US" sz="2400" dirty="0"/>
              <a:t>school and professional activities</a:t>
            </a:r>
          </a:p>
          <a:p>
            <a:pPr lvl="1"/>
            <a:r>
              <a:rPr lang="en-US" sz="2400" dirty="0"/>
              <a:t>Helping </a:t>
            </a:r>
            <a:r>
              <a:rPr lang="en-US" sz="2400" dirty="0"/>
              <a:t>with home and personal activities</a:t>
            </a:r>
          </a:p>
          <a:p>
            <a:pPr lvl="1"/>
            <a:r>
              <a:rPr lang="en-US" sz="2400" dirty="0"/>
              <a:t>Facilitating communications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DFB3840F-C446-4B5F-8DA5-3B957C704B23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Application Software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/>
              <a:t>Five major categories of application software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97CAB5CC-C7BF-4D6C-B4EC-C5CE076B5203}" type="slidenum">
              <a:rPr lang="en-US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362201"/>
            <a:ext cx="8279765" cy="3128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Chapter Objectives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role of an operating system and list the main operating systems used on today’s computers</a:t>
            </a:r>
          </a:p>
          <a:p>
            <a:r>
              <a:rPr lang="en-US" dirty="0"/>
              <a:t>Define and describe a user interface and a graphical user interface</a:t>
            </a:r>
          </a:p>
          <a:p>
            <a:r>
              <a:rPr lang="en-US" dirty="0"/>
              <a:t>Identify the important features of widely used software applications</a:t>
            </a:r>
          </a:p>
          <a:p>
            <a:r>
              <a:rPr lang="en-US" dirty="0"/>
              <a:t>Describe the advantages of software suites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6E3232A6-C9F5-4ED2-8241-9F4AA374159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3" name="Rectangle 103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Application Software</a:t>
            </a:r>
          </a:p>
        </p:txBody>
      </p:sp>
      <p:sp>
        <p:nvSpPr>
          <p:cNvPr id="203779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506415"/>
            <a:ext cx="10972800" cy="5181600"/>
          </a:xfrm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Working with Software Applications</a:t>
            </a:r>
          </a:p>
          <a:p>
            <a:pPr lvl="1"/>
            <a:r>
              <a:rPr lang="en-US" sz="2200" dirty="0"/>
              <a:t>Document - Piece of work created with an </a:t>
            </a:r>
            <a:r>
              <a:rPr lang="en-US" sz="2200" dirty="0"/>
              <a:t>application</a:t>
            </a:r>
          </a:p>
          <a:p>
            <a:pPr lvl="2"/>
            <a:r>
              <a:rPr lang="en-US" sz="2000" dirty="0"/>
              <a:t>Creating</a:t>
            </a:r>
            <a:endParaRPr lang="en-US" sz="2000" dirty="0"/>
          </a:p>
          <a:p>
            <a:pPr lvl="2"/>
            <a:r>
              <a:rPr lang="en-US" sz="2000" dirty="0"/>
              <a:t>Editing</a:t>
            </a:r>
          </a:p>
          <a:p>
            <a:pPr lvl="2"/>
            <a:r>
              <a:rPr lang="en-US" sz="2000" dirty="0"/>
              <a:t>Formatting</a:t>
            </a:r>
          </a:p>
          <a:p>
            <a:pPr lvl="3"/>
            <a:r>
              <a:rPr lang="en-US" sz="1800" dirty="0"/>
              <a:t>Font</a:t>
            </a:r>
          </a:p>
          <a:p>
            <a:pPr lvl="3"/>
            <a:r>
              <a:rPr lang="en-US" sz="1800" dirty="0"/>
              <a:t>Font </a:t>
            </a:r>
            <a:r>
              <a:rPr lang="en-US" sz="1800" dirty="0"/>
              <a:t>size</a:t>
            </a:r>
          </a:p>
          <a:p>
            <a:pPr lvl="3"/>
            <a:r>
              <a:rPr lang="en-US" sz="1800" dirty="0"/>
              <a:t>Font style</a:t>
            </a:r>
          </a:p>
          <a:p>
            <a:pPr lvl="2"/>
            <a:r>
              <a:rPr lang="en-US" sz="2000" dirty="0"/>
              <a:t>Printing</a:t>
            </a:r>
          </a:p>
          <a:p>
            <a:pPr lvl="2"/>
            <a:r>
              <a:rPr lang="en-US" sz="2000" dirty="0"/>
              <a:t>Saving</a:t>
            </a:r>
            <a:endParaRPr lang="en-US" sz="2000" dirty="0"/>
          </a:p>
          <a:p>
            <a:pPr lvl="2"/>
            <a:r>
              <a:rPr lang="en-US" sz="2000" dirty="0"/>
              <a:t>Dialog box</a:t>
            </a:r>
          </a:p>
          <a:p>
            <a:pPr lvl="2"/>
            <a:r>
              <a:rPr lang="en-US" sz="2000" dirty="0"/>
              <a:t>Voice recognition</a:t>
            </a:r>
          </a:p>
          <a:p>
            <a:pPr lvl="2"/>
            <a:r>
              <a:rPr lang="en-US" sz="2000" dirty="0"/>
              <a:t>Note taking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A9263CD2-81F5-459B-80F1-5107FA159689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3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3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3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Application </a:t>
            </a:r>
            <a:r>
              <a:rPr lang="en-US" dirty="0" smtClean="0"/>
              <a:t>Software - Formatting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76309BB3-D5FC-4A29-8D0A-305A6510799A}" type="slidenum">
              <a:rPr lang="en-US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524000"/>
            <a:ext cx="8542020" cy="48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6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Application </a:t>
            </a:r>
            <a:r>
              <a:rPr lang="en-US" dirty="0" smtClean="0"/>
              <a:t>Software – Save As Dialog Box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3BD04128-A4E0-4E21-B69C-E676229ED66C}" type="slidenum">
              <a:rPr lang="en-US"/>
              <a:pPr/>
              <a:t>22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1"/>
            <a:ext cx="6823234" cy="507277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Application </a:t>
            </a:r>
            <a:r>
              <a:rPr lang="en-US" dirty="0" smtClean="0"/>
              <a:t>Software – Note Taking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BD55E847-53C6-4138-A87E-C7A5E891EA62}" type="slidenum">
              <a:rPr lang="en-US"/>
              <a:pPr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1"/>
            <a:ext cx="6115050" cy="45815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Productivity Software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Word Processing Software</a:t>
            </a:r>
          </a:p>
          <a:p>
            <a:pPr lvl="1"/>
            <a:r>
              <a:rPr lang="en-US" dirty="0"/>
              <a:t>Used to create, edit, and format textual </a:t>
            </a:r>
            <a:r>
              <a:rPr lang="en-US" dirty="0" smtClean="0"/>
              <a:t>documents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9A0CFDEC-20E9-4247-BABE-19B6339F4957}" type="slidenum">
              <a:rPr lang="en-US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14600"/>
            <a:ext cx="5867400" cy="3999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334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Word Processing Software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Formatting features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Font and font size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Color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Borders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Clip art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Margins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Wordwrap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Scrolling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886200" cy="4876800"/>
          </a:xfrm>
        </p:spPr>
        <p:txBody>
          <a:bodyPr/>
          <a:lstStyle/>
          <a:p>
            <a:r>
              <a:rPr lang="en-US" dirty="0"/>
              <a:t>Word Processing Software</a:t>
            </a:r>
          </a:p>
          <a:p>
            <a:pPr lvl="1"/>
            <a:r>
              <a:rPr lang="en-US" sz="2200" dirty="0"/>
              <a:t>Editing features</a:t>
            </a:r>
          </a:p>
          <a:p>
            <a:pPr lvl="2"/>
            <a:r>
              <a:rPr lang="en-US" sz="2000" dirty="0"/>
              <a:t>Find or search</a:t>
            </a:r>
          </a:p>
          <a:p>
            <a:pPr lvl="2"/>
            <a:r>
              <a:rPr lang="en-US" sz="2000" dirty="0"/>
              <a:t>Replace</a:t>
            </a:r>
          </a:p>
          <a:p>
            <a:pPr lvl="2"/>
            <a:r>
              <a:rPr lang="en-US" sz="2000" dirty="0"/>
              <a:t>Spell checker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982787"/>
            <a:ext cx="2924175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65387"/>
            <a:ext cx="5839460" cy="229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5429250" cy="3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to the chart on page 111 to see a more complete list of Word processing features.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4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7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Productivity Software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Spreadsheet Software</a:t>
            </a:r>
          </a:p>
          <a:p>
            <a:pPr lvl="1"/>
            <a:r>
              <a:rPr lang="en-US" dirty="0"/>
              <a:t>Allows you to organize numeric data in rows and columns, collectively called a </a:t>
            </a:r>
            <a:r>
              <a:rPr lang="en-US" dirty="0" smtClean="0"/>
              <a:t>spreadsheet or worksheet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3BF651C1-486A-4A64-A3AA-DFFAAE591F7F}" type="slidenum">
              <a:rPr lang="en-US"/>
              <a:pPr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1"/>
            <a:ext cx="6248400" cy="320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Productivity Software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Spreadsheet Software</a:t>
            </a:r>
          </a:p>
          <a:p>
            <a:pPr lvl="1"/>
            <a:r>
              <a:rPr lang="en-US" dirty="0"/>
              <a:t>Spreadsheet organization</a:t>
            </a:r>
          </a:p>
          <a:p>
            <a:pPr lvl="2"/>
            <a:r>
              <a:rPr lang="en-US" dirty="0"/>
              <a:t>Worksheet has </a:t>
            </a:r>
            <a:r>
              <a:rPr lang="en-US" dirty="0" smtClean="0"/>
              <a:t>columns and rows</a:t>
            </a:r>
            <a:endParaRPr lang="en-US" dirty="0"/>
          </a:p>
          <a:p>
            <a:pPr lvl="2"/>
            <a:r>
              <a:rPr lang="en-US" dirty="0"/>
              <a:t>Cell - Intersection of a row and a </a:t>
            </a:r>
            <a:r>
              <a:rPr lang="en-US" dirty="0" smtClean="0"/>
              <a:t>column</a:t>
            </a:r>
          </a:p>
          <a:p>
            <a:pPr lvl="2"/>
            <a:r>
              <a:rPr lang="en-US" dirty="0" smtClean="0"/>
              <a:t>Cells can contain</a:t>
            </a:r>
            <a:endParaRPr lang="en-US" dirty="0"/>
          </a:p>
          <a:p>
            <a:pPr lvl="3"/>
            <a:r>
              <a:rPr lang="en-US" dirty="0"/>
              <a:t>Labels</a:t>
            </a:r>
          </a:p>
          <a:p>
            <a:pPr lvl="3"/>
            <a:r>
              <a:rPr lang="en-US" dirty="0"/>
              <a:t>Values</a:t>
            </a:r>
          </a:p>
          <a:p>
            <a:pPr lvl="3"/>
            <a:r>
              <a:rPr lang="en-US" dirty="0" smtClean="0"/>
              <a:t>Formulas</a:t>
            </a:r>
          </a:p>
          <a:p>
            <a:pPr lvl="3"/>
            <a:r>
              <a:rPr lang="en-US" dirty="0" smtClean="0"/>
              <a:t>Web addresses</a:t>
            </a:r>
          </a:p>
          <a:p>
            <a:pPr lvl="3"/>
            <a:r>
              <a:rPr lang="en-US" dirty="0" smtClean="0"/>
              <a:t>Multimedia</a:t>
            </a:r>
          </a:p>
          <a:p>
            <a:pPr lvl="1"/>
            <a:r>
              <a:rPr lang="en-US" dirty="0"/>
              <a:t>Calculations</a:t>
            </a:r>
          </a:p>
          <a:p>
            <a:pPr lvl="2"/>
            <a:r>
              <a:rPr lang="en-US" dirty="0"/>
              <a:t>Formula - Performs calculations on data in the worksheet and displays the results in a cell</a:t>
            </a:r>
          </a:p>
          <a:p>
            <a:pPr lvl="2"/>
            <a:r>
              <a:rPr lang="en-US" dirty="0"/>
              <a:t>Function – A predefined formula that performs common calculations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AD545B8B-54CE-49BD-A72A-353157BB7080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uiExpand="1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102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Chapter Objectives</a:t>
            </a:r>
          </a:p>
        </p:txBody>
      </p:sp>
      <p:sp>
        <p:nvSpPr>
          <p:cNvPr id="107525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to create documents</a:t>
            </a:r>
          </a:p>
          <a:p>
            <a:r>
              <a:rPr lang="en-US" dirty="0" smtClean="0"/>
              <a:t>Discuss why the use of video authoring and editing software is important for K-12 schools</a:t>
            </a:r>
          </a:p>
          <a:p>
            <a:r>
              <a:rPr lang="en-US" dirty="0" smtClean="0"/>
              <a:t>Explain the difference between software application, Web application, and </a:t>
            </a:r>
            <a:r>
              <a:rPr lang="en-US" dirty="0" smtClean="0"/>
              <a:t>apps</a:t>
            </a:r>
            <a:endParaRPr lang="en-US" dirty="0"/>
          </a:p>
          <a:p>
            <a:r>
              <a:rPr lang="en-US" dirty="0"/>
              <a:t>Explain how to work with different versions of software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09F79B71-F343-437C-945B-12821740D30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8" name="Rectangle 1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Productivity Software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/>
              <a:t>Spreadsheet Software</a:t>
            </a:r>
          </a:p>
          <a:p>
            <a:pPr lvl="1"/>
            <a:r>
              <a:rPr lang="en-US"/>
              <a:t>Charts</a:t>
            </a:r>
          </a:p>
          <a:p>
            <a:pPr lvl="2"/>
            <a:r>
              <a:rPr lang="en-US"/>
              <a:t>Graphically illustrates the relationship of numeric data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FCD3A18D-C00B-44DE-9AE8-0753D5B1892E}" type="slidenum">
              <a:rPr lang="en-US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2819400"/>
            <a:ext cx="5970899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Database Software</a:t>
            </a:r>
          </a:p>
          <a:p>
            <a:pPr lvl="1"/>
            <a:r>
              <a:rPr lang="en-US" sz="2200" dirty="0"/>
              <a:t>Database - A collection of data organized in a manner that allows access, retrieval, and use of that data</a:t>
            </a:r>
          </a:p>
          <a:p>
            <a:pPr lvl="1"/>
            <a:r>
              <a:rPr lang="en-US" sz="2200" dirty="0"/>
              <a:t>Similar to a manual filing </a:t>
            </a:r>
            <a:r>
              <a:rPr lang="en-US" sz="2200" dirty="0"/>
              <a:t>system</a:t>
            </a:r>
          </a:p>
          <a:p>
            <a:pPr lvl="1"/>
            <a:r>
              <a:rPr lang="en-US" sz="2200" dirty="0" smtClean="0"/>
              <a:t>Database software is where all of the information collected from forms either online or hard copy are kept.</a:t>
            </a:r>
          </a:p>
          <a:p>
            <a:pPr lvl="1"/>
            <a:r>
              <a:rPr lang="en-US" sz="2200" dirty="0" smtClean="0"/>
              <a:t>Information in the form of reports are generated from that information.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Productivity</a:t>
            </a:r>
            <a:r>
              <a:rPr lang="en-US" dirty="0"/>
              <a:t> Software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Presentation Graphics Software</a:t>
            </a:r>
          </a:p>
          <a:p>
            <a:pPr lvl="1"/>
            <a:r>
              <a:rPr lang="en-US" dirty="0"/>
              <a:t>Allows you to create documents called presentations which are used to communicate ideas, messages, and other information to a </a:t>
            </a:r>
            <a:r>
              <a:rPr lang="en-US" dirty="0" smtClean="0"/>
              <a:t>group</a:t>
            </a:r>
          </a:p>
          <a:p>
            <a:pPr lvl="1"/>
            <a:r>
              <a:rPr lang="en-US" dirty="0"/>
              <a:t>Predefined formats - define colors and other elements for backgrounds, text, and other special effects</a:t>
            </a:r>
          </a:p>
          <a:p>
            <a:pPr lvl="1"/>
            <a:r>
              <a:rPr lang="en-US" dirty="0"/>
              <a:t>Various slide layouts</a:t>
            </a:r>
          </a:p>
          <a:p>
            <a:pPr lvl="1"/>
            <a:r>
              <a:rPr lang="en-US" dirty="0"/>
              <a:t>Clip art / image gallery</a:t>
            </a:r>
          </a:p>
          <a:p>
            <a:pPr lvl="1"/>
            <a:r>
              <a:rPr lang="en-US" sz="2400" dirty="0" smtClean="0"/>
              <a:t>Integrating </a:t>
            </a:r>
            <a:r>
              <a:rPr lang="en-US" sz="2400" dirty="0"/>
              <a:t>electronic presentations into the classroom</a:t>
            </a:r>
          </a:p>
          <a:p>
            <a:pPr lvl="2"/>
            <a:r>
              <a:rPr lang="en-US" sz="2000" dirty="0"/>
              <a:t>Nonlinear teaching and learning</a:t>
            </a:r>
          </a:p>
          <a:p>
            <a:pPr lvl="2"/>
            <a:r>
              <a:rPr lang="en-US" sz="2000" dirty="0"/>
              <a:t>Students and teachers create presentations</a:t>
            </a:r>
          </a:p>
          <a:p>
            <a:pPr lvl="2"/>
            <a:r>
              <a:rPr lang="en-US" sz="2000" dirty="0"/>
              <a:t>Can link to other slides, presentations, and to the Web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92C8E30A-E2AA-48CD-9A3C-C669C1848281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uiExpand="1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Productivity Software</a:t>
            </a: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62820"/>
            <a:ext cx="4038600" cy="3738860"/>
          </a:xfrm>
        </p:spPr>
      </p:pic>
      <p:sp>
        <p:nvSpPr>
          <p:cNvPr id="14848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Personal Information Managers (PIM)</a:t>
            </a:r>
          </a:p>
          <a:p>
            <a:pPr lvl="1"/>
            <a:r>
              <a:rPr lang="en-US" dirty="0" smtClean="0"/>
              <a:t>Software application that includes an appointment calendar, address book, notepad, and other features to help organize appointments, task lists, and more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253749B7-2988-4A84-8BDB-8B8E61E2A7F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7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Application Programs, Web Applications, and Apps</a:t>
            </a:r>
            <a:endParaRPr lang="en-US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A Web application, or Web app, is </a:t>
            </a:r>
            <a:r>
              <a:rPr lang="en-US" dirty="0"/>
              <a:t>an application </a:t>
            </a:r>
            <a:r>
              <a:rPr lang="en-US" dirty="0"/>
              <a:t>that allows users to access </a:t>
            </a:r>
            <a:r>
              <a:rPr lang="en-US" dirty="0"/>
              <a:t>and interact </a:t>
            </a:r>
            <a:r>
              <a:rPr lang="en-US" dirty="0"/>
              <a:t>with software from any computer or device that is connected to </a:t>
            </a:r>
            <a:r>
              <a:rPr lang="en-US" dirty="0"/>
              <a:t>the Internet </a:t>
            </a:r>
            <a:r>
              <a:rPr lang="en-US" dirty="0"/>
              <a:t>— which is sometimes </a:t>
            </a:r>
            <a:r>
              <a:rPr lang="en-US" dirty="0"/>
              <a:t>called cloud computing</a:t>
            </a:r>
          </a:p>
          <a:p>
            <a:pPr>
              <a:lnSpc>
                <a:spcPct val="80000"/>
              </a:lnSpc>
            </a:pPr>
            <a:r>
              <a:rPr lang="en-US" dirty="0"/>
              <a:t>Many types of application software are available as Web applications</a:t>
            </a:r>
          </a:p>
          <a:p>
            <a:pPr>
              <a:lnSpc>
                <a:spcPct val="80000"/>
              </a:lnSpc>
            </a:pPr>
            <a:r>
              <a:rPr lang="en-US" dirty="0"/>
              <a:t>Thousands of games are available</a:t>
            </a:r>
          </a:p>
          <a:p>
            <a:r>
              <a:rPr lang="en-US" dirty="0"/>
              <a:t>Experts often use the term Web 2.0 </a:t>
            </a:r>
            <a:r>
              <a:rPr lang="en-US" dirty="0"/>
              <a:t>to describe </a:t>
            </a:r>
            <a:r>
              <a:rPr lang="en-US" dirty="0"/>
              <a:t>Web </a:t>
            </a:r>
            <a:r>
              <a:rPr lang="en-US" dirty="0"/>
              <a:t>applications</a:t>
            </a:r>
          </a:p>
          <a:p>
            <a:r>
              <a:rPr lang="en-US" dirty="0"/>
              <a:t>Web applications and application </a:t>
            </a:r>
            <a:r>
              <a:rPr lang="en-US" dirty="0"/>
              <a:t>software programs </a:t>
            </a:r>
            <a:r>
              <a:rPr lang="en-US" dirty="0"/>
              <a:t>are usually multipurpose </a:t>
            </a:r>
            <a:r>
              <a:rPr lang="en-US" dirty="0"/>
              <a:t>programs</a:t>
            </a:r>
          </a:p>
          <a:p>
            <a:r>
              <a:rPr lang="en-US" dirty="0"/>
              <a:t>Application programs typically are installed on a computer before they are run, and Web applications are accessed via the Web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B09F9708-4BB0-4E99-9452-E8CA9D39FB0D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Programs, Web Applications, and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Today, virtually all mobile </a:t>
            </a:r>
            <a:r>
              <a:rPr lang="en-US" dirty="0" smtClean="0"/>
              <a:t>device users </a:t>
            </a:r>
            <a:r>
              <a:rPr lang="en-US" dirty="0"/>
              <a:t>download and use apps on </a:t>
            </a:r>
            <a:r>
              <a:rPr lang="en-US" dirty="0" smtClean="0"/>
              <a:t>their smartphones</a:t>
            </a:r>
            <a:r>
              <a:rPr lang="en-US" dirty="0"/>
              <a:t>, tablet computers, and </a:t>
            </a:r>
            <a:r>
              <a:rPr lang="en-US" dirty="0" smtClean="0"/>
              <a:t>other mobile devices</a:t>
            </a:r>
          </a:p>
          <a:p>
            <a:r>
              <a:rPr lang="en-US" dirty="0"/>
              <a:t>An app, </a:t>
            </a:r>
            <a:r>
              <a:rPr lang="en-US" dirty="0" smtClean="0"/>
              <a:t>also called </a:t>
            </a:r>
            <a:r>
              <a:rPr lang="en-US" dirty="0"/>
              <a:t>a mobile app, is a program you </a:t>
            </a:r>
            <a:r>
              <a:rPr lang="en-US" dirty="0" smtClean="0"/>
              <a:t>can download </a:t>
            </a:r>
            <a:r>
              <a:rPr lang="en-US" dirty="0"/>
              <a:t>and use primarily on </a:t>
            </a:r>
            <a:r>
              <a:rPr lang="en-US" dirty="0" smtClean="0"/>
              <a:t>your mobile device</a:t>
            </a:r>
          </a:p>
          <a:p>
            <a:r>
              <a:rPr lang="en-US" dirty="0" smtClean="0"/>
              <a:t>Apps </a:t>
            </a:r>
            <a:r>
              <a:rPr lang="en-US" dirty="0"/>
              <a:t>often are single </a:t>
            </a:r>
            <a:r>
              <a:rPr lang="en-US" dirty="0" smtClean="0"/>
              <a:t>purpose </a:t>
            </a:r>
            <a:r>
              <a:rPr lang="en-US" dirty="0" smtClean="0"/>
              <a:t>programs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3EF71520-09A2-4FF6-BC03-4974DF36B8C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8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Programs, Web Applications, and Apps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3EF71520-09A2-4FF6-BC03-4974DF36B8C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752600"/>
            <a:ext cx="6232525" cy="46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9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76800"/>
          </a:xfrm>
        </p:spPr>
        <p:txBody>
          <a:bodyPr/>
          <a:lstStyle/>
          <a:p>
            <a:r>
              <a:rPr lang="en-US" dirty="0"/>
              <a:t>Software Suites</a:t>
            </a:r>
          </a:p>
          <a:p>
            <a:pPr lvl="1"/>
            <a:r>
              <a:rPr lang="en-US" sz="2200" dirty="0"/>
              <a:t>Collection of individual application software packages sold as a single package</a:t>
            </a:r>
          </a:p>
          <a:p>
            <a:pPr lvl="1"/>
            <a:r>
              <a:rPr lang="en-US" sz="2200" dirty="0"/>
              <a:t>Lower cost</a:t>
            </a:r>
          </a:p>
          <a:p>
            <a:pPr lvl="1"/>
            <a:r>
              <a:rPr lang="en-US" sz="2200" dirty="0"/>
              <a:t>Ease of use</a:t>
            </a:r>
          </a:p>
          <a:p>
            <a:pPr lvl="2"/>
            <a:r>
              <a:rPr lang="en-US" sz="2000" dirty="0"/>
              <a:t>Common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/>
              <a:t>Graphics and Multimedia Software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Desktop Publishing (DTP) Software</a:t>
            </a:r>
          </a:p>
          <a:p>
            <a:pPr lvl="1"/>
            <a:r>
              <a:rPr lang="en-US" dirty="0"/>
              <a:t>Allows you to design, produce, and deliver sophisticated documents that contain text, graphics, and brilliant colors</a:t>
            </a:r>
          </a:p>
          <a:p>
            <a:pPr lvl="1"/>
            <a:r>
              <a:rPr lang="en-US" dirty="0"/>
              <a:t>Page layout - arranging text and graphics in a document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981D4069-3BAE-466B-B472-00F98F09E339}" type="slidenum">
              <a:rPr lang="en-US"/>
              <a:pPr/>
              <a:t>38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200401"/>
            <a:ext cx="4812665" cy="347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uiExpand="1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/>
              <a:t>Graphics and Multimedia Software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Paint/Image-Editing Software</a:t>
            </a:r>
          </a:p>
          <a:p>
            <a:pPr lvl="1"/>
            <a:r>
              <a:rPr lang="en-US" dirty="0"/>
              <a:t>Allows you to draw pictures, shapes, and other graphical images using various tools on the screen</a:t>
            </a:r>
          </a:p>
          <a:p>
            <a:pPr lvl="1"/>
            <a:r>
              <a:rPr lang="en-US" dirty="0"/>
              <a:t>Paint software</a:t>
            </a:r>
          </a:p>
          <a:p>
            <a:pPr lvl="2"/>
            <a:r>
              <a:rPr lang="en-US" dirty="0"/>
              <a:t>Draw pictures, shapes, and other graphics</a:t>
            </a:r>
          </a:p>
          <a:p>
            <a:pPr lvl="1"/>
            <a:r>
              <a:rPr lang="en-US" dirty="0"/>
              <a:t>Image-editing software</a:t>
            </a:r>
          </a:p>
          <a:p>
            <a:pPr lvl="2"/>
            <a:r>
              <a:rPr lang="en-US" dirty="0"/>
              <a:t>Modify existing graphics</a:t>
            </a:r>
          </a:p>
          <a:p>
            <a:pPr lvl="1"/>
            <a:r>
              <a:rPr lang="en-US" dirty="0"/>
              <a:t>Photo editing software</a:t>
            </a:r>
          </a:p>
          <a:p>
            <a:pPr lvl="2"/>
            <a:r>
              <a:rPr lang="en-US" dirty="0"/>
              <a:t>Edit digital photographs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47419B12-2C1D-43C3-8D72-97FD24644338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Operating System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Verdana" pitchFamily="34" charset="0"/>
              </a:rPr>
              <a:t>System Software</a:t>
            </a:r>
          </a:p>
          <a:p>
            <a:pPr lvl="1"/>
            <a:r>
              <a:rPr lang="en-US" dirty="0">
                <a:latin typeface="Verdana" pitchFamily="34" charset="0"/>
              </a:rPr>
              <a:t>The programs that control and maintain  the operation of the computer and its devices</a:t>
            </a:r>
          </a:p>
          <a:p>
            <a:pPr lvl="1"/>
            <a:r>
              <a:rPr lang="en-US" dirty="0">
                <a:latin typeface="Verdana" pitchFamily="34" charset="0"/>
              </a:rPr>
              <a:t>The two parts of system software are the Operating System (OS) and utility programs.</a:t>
            </a:r>
          </a:p>
          <a:p>
            <a:pPr lvl="1"/>
            <a:r>
              <a:rPr lang="en-US" dirty="0">
                <a:latin typeface="Verdana" pitchFamily="34" charset="0"/>
              </a:rPr>
              <a:t>Operating system (OS) (sometimes called the platform) coordinates all activities among computer hardware resources, applications and the user.</a:t>
            </a:r>
          </a:p>
          <a:p>
            <a:pPr lvl="1"/>
            <a:r>
              <a:rPr lang="en-US" dirty="0">
                <a:latin typeface="Verdana" pitchFamily="34" charset="0"/>
              </a:rPr>
              <a:t>Utility programs are used to maintain the health of the operating system.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52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82" name="Rectangle 1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/>
              <a:t>Graphics and Multimedia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2D9BB879-7E52-4F4C-A9BB-50907876CFA8}" type="slidenum">
              <a:rPr lang="en-US"/>
              <a:pPr/>
              <a:t>40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0"/>
            <a:ext cx="5334000" cy="47777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and Multimedia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9169"/>
            <a:ext cx="7467600" cy="4876800"/>
          </a:xfrm>
        </p:spPr>
        <p:txBody>
          <a:bodyPr/>
          <a:lstStyle/>
          <a:p>
            <a:r>
              <a:rPr lang="en-US" dirty="0"/>
              <a:t>Clip Art/Image Gallery</a:t>
            </a:r>
          </a:p>
          <a:p>
            <a:pPr lvl="1"/>
            <a:r>
              <a:rPr lang="en-US" sz="2400" dirty="0"/>
              <a:t>Collection of clip art and photographs</a:t>
            </a:r>
          </a:p>
          <a:p>
            <a:pPr lvl="1"/>
            <a:r>
              <a:rPr lang="en-US" sz="2400" dirty="0"/>
              <a:t>Miscellaneous items</a:t>
            </a:r>
          </a:p>
          <a:p>
            <a:pPr lvl="2"/>
            <a:r>
              <a:rPr lang="en-US" sz="2000" dirty="0"/>
              <a:t>Fonts</a:t>
            </a:r>
          </a:p>
          <a:p>
            <a:pPr lvl="2"/>
            <a:r>
              <a:rPr lang="en-US" sz="2000" dirty="0"/>
              <a:t>Animations</a:t>
            </a:r>
          </a:p>
          <a:p>
            <a:pPr lvl="2"/>
            <a:r>
              <a:rPr lang="en-US" sz="2000" dirty="0"/>
              <a:t>Sounds</a:t>
            </a:r>
          </a:p>
          <a:p>
            <a:pPr lvl="2"/>
            <a:r>
              <a:rPr lang="en-US" sz="2000" dirty="0"/>
              <a:t>Video and audio </a:t>
            </a:r>
            <a:r>
              <a:rPr lang="en-US" sz="2000" dirty="0" smtClean="0"/>
              <a:t>files</a:t>
            </a:r>
          </a:p>
          <a:p>
            <a:r>
              <a:rPr lang="en-US" sz="2600" dirty="0" smtClean="0"/>
              <a:t>Search engine image files.</a:t>
            </a:r>
          </a:p>
          <a:p>
            <a:pPr lvl="1"/>
            <a:r>
              <a:rPr lang="en-US" sz="2200" dirty="0" smtClean="0"/>
              <a:t>Be careful of copyright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/>
              <a:t>Graphics and Multimedia Software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Multimedia Authoring </a:t>
            </a:r>
            <a:r>
              <a:rPr lang="en-US" dirty="0" smtClean="0"/>
              <a:t>Software - u</a:t>
            </a:r>
            <a:r>
              <a:rPr lang="en-US" sz="2400" dirty="0" smtClean="0"/>
              <a:t>sed </a:t>
            </a:r>
            <a:r>
              <a:rPr lang="en-US" sz="2400" dirty="0"/>
              <a:t>to create electronic </a:t>
            </a:r>
            <a:r>
              <a:rPr lang="en-US" sz="2400" dirty="0"/>
              <a:t>presentations, simulations, and software demonstrations that can contain:</a:t>
            </a:r>
          </a:p>
          <a:p>
            <a:pPr lvl="2"/>
            <a:r>
              <a:rPr lang="en-US" sz="2000" dirty="0"/>
              <a:t>Text</a:t>
            </a:r>
          </a:p>
          <a:p>
            <a:pPr lvl="2"/>
            <a:r>
              <a:rPr lang="en-US" sz="2000" dirty="0"/>
              <a:t>Graphics</a:t>
            </a:r>
          </a:p>
          <a:p>
            <a:pPr lvl="2"/>
            <a:r>
              <a:rPr lang="en-US" sz="2000" dirty="0"/>
              <a:t>Video</a:t>
            </a:r>
          </a:p>
          <a:p>
            <a:pPr lvl="2"/>
            <a:r>
              <a:rPr lang="en-US" sz="2000" dirty="0"/>
              <a:t>Audio</a:t>
            </a:r>
          </a:p>
          <a:p>
            <a:pPr lvl="2"/>
            <a:r>
              <a:rPr lang="en-US" sz="2000" dirty="0"/>
              <a:t>Animation</a:t>
            </a:r>
          </a:p>
          <a:p>
            <a:pPr lvl="2"/>
            <a:r>
              <a:rPr lang="en-US" sz="2000" dirty="0"/>
              <a:t>Screen </a:t>
            </a:r>
            <a:r>
              <a:rPr lang="en-US" sz="2000" dirty="0" smtClean="0"/>
              <a:t>captures</a:t>
            </a:r>
          </a:p>
          <a:p>
            <a:r>
              <a:rPr lang="en-US" sz="2600" dirty="0" smtClean="0"/>
              <a:t>Usually developed by professional 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421D5E95-5BED-4D27-84D0-5CEA13B79C67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Graphics and Multimedia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486400" cy="4876800"/>
          </a:xfrm>
        </p:spPr>
        <p:txBody>
          <a:bodyPr/>
          <a:lstStyle/>
          <a:p>
            <a:r>
              <a:rPr lang="en-US" dirty="0"/>
              <a:t>Video and Audio Editing Software</a:t>
            </a:r>
          </a:p>
          <a:p>
            <a:pPr lvl="1"/>
            <a:r>
              <a:rPr lang="en-US" dirty="0"/>
              <a:t>Modify a segment of a video, known as a clip</a:t>
            </a:r>
          </a:p>
          <a:p>
            <a:pPr lvl="2"/>
            <a:r>
              <a:rPr lang="en-US" dirty="0"/>
              <a:t>Add and remove clips</a:t>
            </a:r>
          </a:p>
          <a:p>
            <a:pPr lvl="1"/>
            <a:r>
              <a:rPr lang="en-US" dirty="0"/>
              <a:t>Add special effects</a:t>
            </a:r>
          </a:p>
          <a:p>
            <a:pPr lvl="2"/>
            <a:r>
              <a:rPr lang="en-US" dirty="0"/>
              <a:t>Sounds</a:t>
            </a:r>
          </a:p>
          <a:p>
            <a:pPr lvl="2"/>
            <a:r>
              <a:rPr lang="en-US" dirty="0"/>
              <a:t>Banners</a:t>
            </a:r>
          </a:p>
          <a:p>
            <a:pPr lvl="2"/>
            <a:r>
              <a:rPr lang="en-US" dirty="0"/>
              <a:t>Credits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25614"/>
            <a:ext cx="6324600" cy="386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Graphics and Multimedia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029200" cy="4876800"/>
          </a:xfrm>
        </p:spPr>
        <p:txBody>
          <a:bodyPr/>
          <a:lstStyle/>
          <a:p>
            <a:r>
              <a:rPr lang="en-US" dirty="0"/>
              <a:t>Web Page Authoring Software</a:t>
            </a:r>
          </a:p>
          <a:p>
            <a:pPr lvl="1"/>
            <a:r>
              <a:rPr lang="en-US" sz="2200" dirty="0"/>
              <a:t>Allows you to create Web pages and organize, manage, and maintain Web sites</a:t>
            </a:r>
          </a:p>
          <a:p>
            <a:pPr lvl="1"/>
            <a:r>
              <a:rPr lang="en-US" sz="2200" dirty="0"/>
              <a:t>Many packages allow creation of Web pages</a:t>
            </a:r>
          </a:p>
          <a:p>
            <a:pPr lvl="1"/>
            <a:r>
              <a:rPr lang="en-US" sz="2200" dirty="0"/>
              <a:t>Word processing programs allow creation of web pages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81200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Software for School Use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School and Student Management Software</a:t>
            </a:r>
          </a:p>
          <a:p>
            <a:pPr lvl="1"/>
            <a:r>
              <a:rPr lang="en-US" dirty="0"/>
              <a:t>School management software</a:t>
            </a:r>
          </a:p>
          <a:p>
            <a:pPr lvl="2"/>
            <a:r>
              <a:rPr lang="en-US" dirty="0"/>
              <a:t>Centralized program that allows district and school personnel to manage school district operations</a:t>
            </a:r>
          </a:p>
          <a:p>
            <a:pPr lvl="1"/>
            <a:r>
              <a:rPr lang="en-US" dirty="0"/>
              <a:t>Student management software</a:t>
            </a:r>
          </a:p>
          <a:p>
            <a:pPr lvl="2"/>
            <a:r>
              <a:rPr lang="en-US" dirty="0"/>
              <a:t>Allows administrators, teachers, and other staff to track information on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Grade book </a:t>
            </a:r>
            <a:r>
              <a:rPr lang="en-US" dirty="0"/>
              <a:t>Software</a:t>
            </a:r>
          </a:p>
          <a:p>
            <a:pPr lvl="1"/>
            <a:r>
              <a:rPr lang="en-US" dirty="0"/>
              <a:t>Allows teachers to track and organize student tests, homework, lab work, and other scores</a:t>
            </a:r>
          </a:p>
          <a:p>
            <a:pPr lvl="1"/>
            <a:r>
              <a:rPr lang="en-US" dirty="0"/>
              <a:t>Often integrates with other software packages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15C685C3-D179-4248-A98F-DF613358C71F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uiExpand="1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K-12 Educational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educational software application refers to computer software products used to support teaching and learning of subject-related content</a:t>
            </a:r>
          </a:p>
          <a:p>
            <a:r>
              <a:rPr lang="en-US" dirty="0"/>
              <a:t>The number and quality of educational software applications designed specifically for the K-12 learning environment have increased dramatically in the past few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Educational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0972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Computer-assisted </a:t>
            </a:r>
            <a:r>
              <a:rPr lang="en-US" b="1" dirty="0" smtClean="0"/>
              <a:t>instruction </a:t>
            </a:r>
            <a:r>
              <a:rPr lang="en-US" dirty="0" smtClean="0"/>
              <a:t>is </a:t>
            </a:r>
            <a:r>
              <a:rPr lang="en-US" dirty="0"/>
              <a:t>software designed to help teach </a:t>
            </a:r>
            <a:r>
              <a:rPr lang="en-US" dirty="0" smtClean="0"/>
              <a:t>facts, information</a:t>
            </a:r>
            <a:r>
              <a:rPr lang="en-US" dirty="0"/>
              <a:t>, and/or skills associated </a:t>
            </a:r>
            <a:r>
              <a:rPr lang="en-US" dirty="0" smtClean="0"/>
              <a:t>with subject-related materials</a:t>
            </a:r>
          </a:p>
          <a:p>
            <a:r>
              <a:rPr lang="en-US" b="1" dirty="0"/>
              <a:t>Drill-and-practice software </a:t>
            </a:r>
            <a:r>
              <a:rPr lang="en-US" dirty="0"/>
              <a:t>is software that first supplies factual information and then through repetitive exercises allows students to continue to work on specific materials to remember or memorize the information</a:t>
            </a:r>
          </a:p>
          <a:p>
            <a:pPr lvl="1"/>
            <a:r>
              <a:rPr lang="en-US" dirty="0"/>
              <a:t>Also called skills-reinforcement software</a:t>
            </a:r>
          </a:p>
          <a:p>
            <a:r>
              <a:rPr lang="en-US" b="1" dirty="0"/>
              <a:t>Remediation</a:t>
            </a:r>
            <a:r>
              <a:rPr lang="en-US" dirty="0"/>
              <a:t> is reviewing content many times and using alternative means to help a student grasp the concepts being </a:t>
            </a:r>
            <a:r>
              <a:rPr lang="en-US" dirty="0" err="1"/>
              <a:t>taughtAn</a:t>
            </a:r>
            <a:r>
              <a:rPr lang="en-US" dirty="0"/>
              <a:t> educational game usually includes a set of rules, and students can compete against other students or the game itself</a:t>
            </a:r>
          </a:p>
          <a:p>
            <a:r>
              <a:rPr lang="en-US" b="1" dirty="0"/>
              <a:t>A tutorial </a:t>
            </a:r>
            <a:r>
              <a:rPr lang="en-US" dirty="0"/>
              <a:t>is a teaching program designed to help individuals learn to use a product or concepts</a:t>
            </a:r>
          </a:p>
          <a:p>
            <a:r>
              <a:rPr lang="en-US" b="1" dirty="0" smtClean="0"/>
              <a:t>Educational </a:t>
            </a:r>
            <a:r>
              <a:rPr lang="en-US" b="1" dirty="0"/>
              <a:t>computer simulation </a:t>
            </a:r>
            <a:r>
              <a:rPr lang="en-US" dirty="0"/>
              <a:t>or a video game is a computerized model of real life that represents a physical or simulated process</a:t>
            </a:r>
          </a:p>
          <a:p>
            <a:r>
              <a:rPr lang="en-US" b="1" dirty="0" smtClean="0"/>
              <a:t>Integrated </a:t>
            </a:r>
            <a:r>
              <a:rPr lang="en-US" b="1" dirty="0"/>
              <a:t>learning system </a:t>
            </a:r>
            <a:r>
              <a:rPr lang="en-US" dirty="0"/>
              <a:t>(ILS) is a sophisticated software program usually developed by an established educational software corporation as a complete educational software solution in one package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3EF71520-09A2-4FF6-BC03-4974DF36B8C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Curriculum-Specific Educational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4102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Creativity applications often have students start with a blank canvas, which allows them to use their imagination and </a:t>
            </a:r>
            <a:r>
              <a:rPr lang="en-US" dirty="0" smtClean="0"/>
              <a:t>ingenuity</a:t>
            </a:r>
          </a:p>
          <a:p>
            <a:r>
              <a:rPr lang="en-US" dirty="0"/>
              <a:t>Critical-thinking applications stimulate students to use critical-thinking skills</a:t>
            </a:r>
          </a:p>
          <a:p>
            <a:r>
              <a:rPr lang="en-US" dirty="0"/>
              <a:t>Early learning applications are designed to provide students in grades PreK-3 with a developmental head start in reading, language arts, math, science, and other curriculum areas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3EF71520-09A2-4FF6-BC03-4974DF36B8C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057401"/>
            <a:ext cx="41814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7" y="2133600"/>
            <a:ext cx="4357688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709928"/>
            <a:ext cx="5696800" cy="462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25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Curriculum-Specific Educational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410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ESL </a:t>
            </a:r>
            <a:r>
              <a:rPr lang="en-US" dirty="0"/>
              <a:t>and </a:t>
            </a:r>
            <a:r>
              <a:rPr lang="en-US" dirty="0" smtClean="0"/>
              <a:t>foreign language </a:t>
            </a:r>
            <a:r>
              <a:rPr lang="en-US" dirty="0"/>
              <a:t>applications provide </a:t>
            </a:r>
            <a:r>
              <a:rPr lang="en-US" dirty="0" smtClean="0"/>
              <a:t>K-12 students </a:t>
            </a:r>
            <a:r>
              <a:rPr lang="en-US" dirty="0"/>
              <a:t>with assistance in </a:t>
            </a:r>
            <a:r>
              <a:rPr lang="en-US" dirty="0" smtClean="0"/>
              <a:t>learning English </a:t>
            </a:r>
            <a:r>
              <a:rPr lang="en-US" dirty="0"/>
              <a:t>and other </a:t>
            </a:r>
            <a:r>
              <a:rPr lang="en-US" dirty="0" smtClean="0"/>
              <a:t>languages</a:t>
            </a:r>
          </a:p>
          <a:p>
            <a:r>
              <a:rPr lang="en-US" dirty="0"/>
              <a:t>Language arts applications support student learning throughout the reading and writing </a:t>
            </a:r>
            <a:r>
              <a:rPr lang="en-US" dirty="0" smtClean="0"/>
              <a:t>process</a:t>
            </a:r>
          </a:p>
          <a:p>
            <a:r>
              <a:rPr lang="en-US" dirty="0"/>
              <a:t>Math applications help students master basic and complex mathematics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3EF71520-09A2-4FF6-BC03-4974DF36B8CA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70" y="2057401"/>
            <a:ext cx="42957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34" y="2057400"/>
            <a:ext cx="4474845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4385311" cy="337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6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5791200" cy="3951288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Verdana" pitchFamily="34" charset="0"/>
              </a:rPr>
              <a:t>start up the computer</a:t>
            </a:r>
          </a:p>
          <a:p>
            <a:pPr eaLnBrk="1" hangingPunct="1"/>
            <a:r>
              <a:rPr lang="en-US" sz="2000" dirty="0">
                <a:latin typeface="Verdana" pitchFamily="34" charset="0"/>
              </a:rPr>
              <a:t>provide user interface</a:t>
            </a:r>
          </a:p>
          <a:p>
            <a:pPr eaLnBrk="1" hangingPunct="1"/>
            <a:r>
              <a:rPr lang="en-US" sz="2000" dirty="0">
                <a:latin typeface="Verdana" pitchFamily="34" charset="0"/>
              </a:rPr>
              <a:t>manage memory</a:t>
            </a:r>
          </a:p>
          <a:p>
            <a:pPr eaLnBrk="1" hangingPunct="1"/>
            <a:r>
              <a:rPr lang="en-US" sz="2000" dirty="0">
                <a:latin typeface="Verdana" pitchFamily="34" charset="0"/>
              </a:rPr>
              <a:t>schedule jobs and</a:t>
            </a:r>
            <a:br>
              <a:rPr lang="en-US" sz="2000" dirty="0">
                <a:latin typeface="Verdana" pitchFamily="34" charset="0"/>
              </a:rPr>
            </a:br>
            <a:r>
              <a:rPr lang="en-US" sz="2000" dirty="0">
                <a:latin typeface="Verdana" pitchFamily="34" charset="0"/>
              </a:rPr>
              <a:t>configure devices </a:t>
            </a:r>
          </a:p>
          <a:p>
            <a:pPr eaLnBrk="1" hangingPunct="1"/>
            <a:r>
              <a:rPr lang="en-US" sz="2000" dirty="0">
                <a:latin typeface="Verdana" pitchFamily="34" charset="0"/>
              </a:rPr>
              <a:t>control a network</a:t>
            </a:r>
          </a:p>
          <a:p>
            <a:pPr eaLnBrk="1" hangingPunct="1"/>
            <a:r>
              <a:rPr lang="en-US" sz="2000" dirty="0">
                <a:latin typeface="Verdana" pitchFamily="34" charset="0"/>
              </a:rPr>
              <a:t>administer security</a:t>
            </a:r>
          </a:p>
          <a:p>
            <a:pPr eaLnBrk="1" hangingPunct="1"/>
            <a:r>
              <a:rPr lang="en-US" sz="2000" dirty="0">
                <a:latin typeface="Verdana" pitchFamily="34" charset="0"/>
              </a:rPr>
              <a:t>Provide file management and other utilities</a:t>
            </a:r>
          </a:p>
          <a:p>
            <a:pPr eaLnBrk="1" hangingPunct="1"/>
            <a:r>
              <a:rPr lang="en-US" sz="2000" dirty="0">
                <a:latin typeface="Verdana" pitchFamily="34" charset="0"/>
              </a:rPr>
              <a:t>monitor performance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dirty="0" smtClean="0"/>
          </a:p>
        </p:txBody>
      </p:sp>
      <p:pic>
        <p:nvPicPr>
          <p:cNvPr id="1026" name="Picture 2" descr="http://0.tqn.com/d/pcsupport/1/0/W/4/-/-/safe-mode-windows-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02" y="2334150"/>
            <a:ext cx="4404955" cy="33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raginol.com/images2009/WindowBlinds7AguidedTour_DEF6/image_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54" y="2334150"/>
            <a:ext cx="447185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omputer memor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183114"/>
            <a:ext cx="4648910" cy="38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online-tech-tips.com/wp-content/uploads/2008/06/windowslivewriterconnecttowifiadhocconnectionsautomatical-ed87task-scheduler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72" y="2093146"/>
            <a:ext cx="4777266" cy="39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72" y="2093147"/>
            <a:ext cx="4972728" cy="388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133600"/>
            <a:ext cx="4790275" cy="392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83" y="2057400"/>
            <a:ext cx="4972728" cy="394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Performance monito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4880308" cy="369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4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Curriculum-Specific Educational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410200" cy="4876800"/>
          </a:xfrm>
        </p:spPr>
        <p:txBody>
          <a:bodyPr>
            <a:normAutofit/>
          </a:bodyPr>
          <a:lstStyle/>
          <a:p>
            <a:r>
              <a:rPr lang="en-US" dirty="0"/>
              <a:t>Science applications are available for all grade levels and assist students in learning a wide variety of science concepts</a:t>
            </a:r>
          </a:p>
          <a:p>
            <a:r>
              <a:rPr lang="en-US" dirty="0"/>
              <a:t>Social studies applications encourage higher-order thinking skills, provide reinforcement of facts, and allow students to define their own path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3EF71520-09A2-4FF6-BC03-4974DF36B8C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40" y="2557463"/>
            <a:ext cx="417703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92" y="2209800"/>
            <a:ext cx="4438015" cy="321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1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Curriculum-Specific Educational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4764"/>
            <a:ext cx="5257800" cy="4897437"/>
          </a:xfrm>
        </p:spPr>
        <p:txBody>
          <a:bodyPr/>
          <a:lstStyle/>
          <a:p>
            <a:r>
              <a:rPr lang="en-US" dirty="0"/>
              <a:t>Special </a:t>
            </a:r>
            <a:r>
              <a:rPr lang="en-US" dirty="0"/>
              <a:t>needs software, also </a:t>
            </a:r>
            <a:r>
              <a:rPr lang="en-US" dirty="0"/>
              <a:t>called assistive </a:t>
            </a:r>
            <a:r>
              <a:rPr lang="en-US" dirty="0"/>
              <a:t>technologies software, is </a:t>
            </a:r>
            <a:r>
              <a:rPr lang="en-US" dirty="0"/>
              <a:t>designed specifically </a:t>
            </a:r>
            <a:r>
              <a:rPr lang="en-US" dirty="0"/>
              <a:t>for students with </a:t>
            </a:r>
            <a:r>
              <a:rPr lang="en-US" dirty="0"/>
              <a:t>physical impairments </a:t>
            </a:r>
            <a:r>
              <a:rPr lang="en-US" dirty="0"/>
              <a:t>or learning disabilities to </a:t>
            </a:r>
            <a:r>
              <a:rPr lang="en-US" dirty="0"/>
              <a:t>assist them </a:t>
            </a:r>
            <a:r>
              <a:rPr lang="en-US" dirty="0"/>
              <a:t>in completing school assignments </a:t>
            </a:r>
            <a:r>
              <a:rPr lang="en-US" dirty="0"/>
              <a:t>and everyday tasks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3EF71520-09A2-4FF6-BC03-4974DF36B8CA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76780"/>
            <a:ext cx="4551680" cy="334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5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Aids and Support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</a:t>
            </a:r>
          </a:p>
          <a:p>
            <a:pPr lvl="1"/>
            <a:r>
              <a:rPr lang="en-US" dirty="0"/>
              <a:t>Online help</a:t>
            </a:r>
          </a:p>
          <a:p>
            <a:pPr lvl="1"/>
            <a:r>
              <a:rPr lang="en-US" dirty="0"/>
              <a:t>Web-based help</a:t>
            </a:r>
          </a:p>
          <a:p>
            <a:r>
              <a:rPr lang="en-US" dirty="0"/>
              <a:t>Tutorials</a:t>
            </a:r>
          </a:p>
          <a:p>
            <a:r>
              <a:rPr lang="en-US" dirty="0"/>
              <a:t>FAQs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Software Versions and Upgrades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r>
              <a:rPr lang="en-US" dirty="0"/>
              <a:t>Software programs are designated </a:t>
            </a:r>
            <a:r>
              <a:rPr lang="en-US" dirty="0" smtClean="0"/>
              <a:t>by a </a:t>
            </a:r>
            <a:r>
              <a:rPr lang="en-US" dirty="0"/>
              <a:t>version number</a:t>
            </a:r>
          </a:p>
          <a:p>
            <a:r>
              <a:rPr lang="en-US" dirty="0"/>
              <a:t>Upgrade is a new version designed to replace an older </a:t>
            </a:r>
            <a:r>
              <a:rPr lang="en-US" dirty="0" smtClean="0"/>
              <a:t>version</a:t>
            </a:r>
          </a:p>
          <a:p>
            <a:r>
              <a:rPr lang="en-US" sz="2000" dirty="0"/>
              <a:t>Using Different Software Versions</a:t>
            </a:r>
          </a:p>
          <a:p>
            <a:pPr lvl="1"/>
            <a:r>
              <a:rPr lang="en-US" dirty="0"/>
              <a:t>A school may have a mix of different software versions installed on its computers</a:t>
            </a:r>
          </a:p>
          <a:p>
            <a:pPr lvl="1"/>
            <a:r>
              <a:rPr lang="en-US" dirty="0"/>
              <a:t>Determine software version with the software’s About or Information command</a:t>
            </a:r>
          </a:p>
          <a:p>
            <a:pPr lvl="1"/>
            <a:r>
              <a:rPr lang="en-US" dirty="0"/>
              <a:t>Older version of software may not open files created with the newer version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CA89051F-D348-4711-A039-6BC3CA87B1C8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uiExpand="1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Explain the role of an operating system and list the main operating systems used on today’s computers</a:t>
            </a:r>
          </a:p>
          <a:p>
            <a:r>
              <a:rPr lang="en-US"/>
              <a:t>Define and describe a user interface and a graphical user interface</a:t>
            </a:r>
          </a:p>
          <a:p>
            <a:r>
              <a:rPr lang="en-US"/>
              <a:t>Identify the important features of widely used software applications</a:t>
            </a:r>
          </a:p>
          <a:p>
            <a:r>
              <a:rPr lang="en-US"/>
              <a:t>Describe the advantages of software suites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6E3232A6-C9F5-4ED2-8241-9F4AA374159A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102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107525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to create documents</a:t>
            </a:r>
          </a:p>
          <a:p>
            <a:r>
              <a:rPr lang="en-US" dirty="0" smtClean="0"/>
              <a:t>Discuss why the use of video authoring and editing software is important for K-12 schools</a:t>
            </a:r>
          </a:p>
          <a:p>
            <a:r>
              <a:rPr lang="en-US" dirty="0" smtClean="0"/>
              <a:t>Explain the difference between software application, Web application, and app</a:t>
            </a:r>
            <a:endParaRPr lang="en-US" dirty="0"/>
          </a:p>
          <a:p>
            <a:r>
              <a:rPr lang="en-US" dirty="0"/>
              <a:t>Explain how to work with different versions of software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953000" y="18288"/>
            <a:ext cx="4114800" cy="329184"/>
          </a:xfrm>
        </p:spPr>
        <p:txBody>
          <a:bodyPr/>
          <a:lstStyle/>
          <a:p>
            <a:r>
              <a:rPr lang="en-US" smtClean="0"/>
              <a:t>Chapter 3: Software for Educators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0" y="18288"/>
            <a:ext cx="1066800" cy="329184"/>
          </a:xfrm>
        </p:spPr>
        <p:txBody>
          <a:bodyPr/>
          <a:lstStyle/>
          <a:p>
            <a:fld id="{09F79B71-F343-437C-945B-12821740D30F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Among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91647"/>
            <a:ext cx="7162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operating systems today use a </a:t>
            </a:r>
            <a:r>
              <a:rPr lang="en-US" b="1" dirty="0" smtClean="0"/>
              <a:t>graphical user interface </a:t>
            </a:r>
            <a:r>
              <a:rPr lang="en-US" dirty="0" smtClean="0"/>
              <a:t>(</a:t>
            </a:r>
            <a:r>
              <a:rPr lang="en-US" b="1" dirty="0" smtClean="0"/>
              <a:t>GUI</a:t>
            </a:r>
            <a:r>
              <a:rPr lang="en-US" dirty="0" smtClean="0"/>
              <a:t>), in which users can click icons or commands on the screen to issue instructions to the computer.</a:t>
            </a:r>
          </a:p>
          <a:p>
            <a:r>
              <a:rPr lang="en-US" dirty="0" smtClean="0"/>
              <a:t>The older DOS operating system and some versions of the UNIX and Linux operating systems use a </a:t>
            </a:r>
            <a:r>
              <a:rPr lang="en-US" b="1" dirty="0" smtClean="0"/>
              <a:t>command line interface</a:t>
            </a:r>
            <a:r>
              <a:rPr lang="en-US" dirty="0" smtClean="0"/>
              <a:t>, which requires users to type commands to issue instructions to the computer.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728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1E0D066-9582-49E0-9F2C-9CED6AA2A3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Command line inter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12" y="4419601"/>
            <a:ext cx="37332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media.arstechnica.com/images/windows7/Peek%20-%20Befo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98" y="1591647"/>
            <a:ext cx="3669004" cy="27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Operating Systems – Configuring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pitchFamily="34" charset="0"/>
              </a:rPr>
              <a:t>When the OS starts up it must find and configure all of the hardware attached to the PC</a:t>
            </a:r>
          </a:p>
          <a:p>
            <a:pPr eaLnBrk="1" hangingPunct="1"/>
            <a:r>
              <a:rPr lang="en-US">
                <a:latin typeface="Verdana" pitchFamily="34" charset="0"/>
              </a:rPr>
              <a:t>It does this by using  device drivers</a:t>
            </a:r>
          </a:p>
          <a:p>
            <a:pPr eaLnBrk="1" hangingPunct="1"/>
            <a:r>
              <a:rPr lang="en-US">
                <a:latin typeface="Verdana" pitchFamily="34" charset="0"/>
              </a:rPr>
              <a:t>This is a small program that tells the operating system how to configure and communicate with each peace of hardware.</a:t>
            </a:r>
          </a:p>
          <a:p>
            <a:pPr eaLnBrk="1" hangingPunct="1"/>
            <a:r>
              <a:rPr lang="en-US">
                <a:latin typeface="Verdana" pitchFamily="34" charset="0"/>
              </a:rPr>
              <a:t>Each device attached to a PC has a unique driver</a:t>
            </a:r>
          </a:p>
          <a:p>
            <a:pPr eaLnBrk="1" hangingPunct="1"/>
            <a:r>
              <a:rPr lang="en-US">
                <a:latin typeface="Verdana" pitchFamily="34" charset="0"/>
              </a:rPr>
              <a:t>These drivers are either found in the OS system or come with the hardware on a CD/DVD disk.</a:t>
            </a:r>
          </a:p>
        </p:txBody>
      </p:sp>
    </p:spTree>
    <p:extLst>
      <p:ext uri="{BB962C8B-B14F-4D97-AF65-F5344CB8AC3E}">
        <p14:creationId xmlns:p14="http://schemas.microsoft.com/office/powerpoint/2010/main" val="19701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 - Drivers</a:t>
            </a:r>
            <a:endParaRPr lang="en-US" dirty="0"/>
          </a:p>
        </p:txBody>
      </p:sp>
      <p:pic>
        <p:nvPicPr>
          <p:cNvPr id="3" name="Picture 19" descr="Fig1-03 mod c pr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2819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dc1-03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0"/>
            <a:ext cx="17795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181600" y="3481388"/>
            <a:ext cx="2590800" cy="733425"/>
            <a:chOff x="2928" y="2721"/>
            <a:chExt cx="1632" cy="462"/>
          </a:xfrm>
        </p:grpSpPr>
        <p:sp>
          <p:nvSpPr>
            <p:cNvPr id="29702" name="AutoShape 22"/>
            <p:cNvSpPr>
              <a:spLocks noChangeArrowheads="1"/>
            </p:cNvSpPr>
            <p:nvPr/>
          </p:nvSpPr>
          <p:spPr bwMode="auto">
            <a:xfrm>
              <a:off x="2928" y="2721"/>
              <a:ext cx="1632" cy="462"/>
            </a:xfrm>
            <a:prstGeom prst="leftRightArrow">
              <a:avLst>
                <a:gd name="adj1" fmla="val 50000"/>
                <a:gd name="adj2" fmla="val 38206"/>
              </a:avLst>
            </a:prstGeom>
            <a:gradFill rotWithShape="0">
              <a:gsLst>
                <a:gs pos="0">
                  <a:srgbClr val="6600CC"/>
                </a:gs>
                <a:gs pos="100000">
                  <a:srgbClr val="80008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3" name="Text Box 23"/>
            <p:cNvSpPr txBox="1">
              <a:spLocks noChangeArrowheads="1"/>
            </p:cNvSpPr>
            <p:nvPr/>
          </p:nvSpPr>
          <p:spPr bwMode="auto">
            <a:xfrm>
              <a:off x="2976" y="2784"/>
              <a:ext cx="15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device driver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9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Operating System Start-up</a:t>
            </a:r>
            <a:endParaRPr lang="en-US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981201" y="1676400"/>
            <a:ext cx="7527925" cy="2590800"/>
            <a:chOff x="288" y="1056"/>
            <a:chExt cx="4742" cy="1632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288" y="1104"/>
              <a:ext cx="2496" cy="1440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84" y="1182"/>
              <a:ext cx="2304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cold boot</a:t>
              </a:r>
            </a:p>
            <a:p>
              <a:r>
                <a:rPr lang="en-US" sz="2400" dirty="0">
                  <a:solidFill>
                    <a:schemeClr val="bg1"/>
                  </a:solidFill>
                </a:rPr>
                <a:t>Process of turning on a computer after it has been powered off completely</a:t>
              </a:r>
            </a:p>
          </p:txBody>
        </p:sp>
        <p:pic>
          <p:nvPicPr>
            <p:cNvPr id="13322" name="Picture 12" descr="Fig08-02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" y="1056"/>
              <a:ext cx="143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1981201" y="4267200"/>
            <a:ext cx="7756525" cy="2286000"/>
            <a:chOff x="457200" y="4267200"/>
            <a:chExt cx="7756525" cy="2286000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57200" y="4267200"/>
              <a:ext cx="3962400" cy="2286000"/>
              <a:chOff x="288" y="2688"/>
              <a:chExt cx="2496" cy="1440"/>
            </a:xfrm>
          </p:grpSpPr>
          <p:sp>
            <p:nvSpPr>
              <p:cNvPr id="8" name="AutoShape 10"/>
              <p:cNvSpPr>
                <a:spLocks noChangeArrowheads="1"/>
              </p:cNvSpPr>
              <p:nvPr/>
            </p:nvSpPr>
            <p:spPr bwMode="auto">
              <a:xfrm>
                <a:off x="288" y="2688"/>
                <a:ext cx="2496" cy="1440"/>
              </a:xfrm>
              <a:prstGeom prst="roundRect">
                <a:avLst>
                  <a:gd name="adj" fmla="val 16667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18" name="Text Box 11"/>
              <p:cNvSpPr txBox="1">
                <a:spLocks noChangeArrowheads="1"/>
              </p:cNvSpPr>
              <p:nvPr/>
            </p:nvSpPr>
            <p:spPr bwMode="auto">
              <a:xfrm>
                <a:off x="384" y="2880"/>
                <a:ext cx="2304" cy="1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warm boot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Process of restarting a computer that is already powered on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683819"/>
              <a:ext cx="2422525" cy="1451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34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7036</TotalTime>
  <Pages>88</Pages>
  <Words>2175</Words>
  <Application>Microsoft Office PowerPoint</Application>
  <PresentationFormat>Widescreen</PresentationFormat>
  <Paragraphs>347</Paragraphs>
  <Slides>55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Monotype Sorts</vt:lpstr>
      <vt:lpstr>Times New Roman</vt:lpstr>
      <vt:lpstr>Verdana</vt:lpstr>
      <vt:lpstr>Wingdings 2</vt:lpstr>
      <vt:lpstr>Clarity</vt:lpstr>
      <vt:lpstr>Chapter 3</vt:lpstr>
      <vt:lpstr>Chapter Objectives</vt:lpstr>
      <vt:lpstr>Chapter Objectives</vt:lpstr>
      <vt:lpstr>The Operating System</vt:lpstr>
      <vt:lpstr>Operating System Functions</vt:lpstr>
      <vt:lpstr>Differences Among Operating Systems</vt:lpstr>
      <vt:lpstr>Operating Systems – Configuring Hardware</vt:lpstr>
      <vt:lpstr>Operating System - Drivers</vt:lpstr>
      <vt:lpstr>Operating System Start-up</vt:lpstr>
      <vt:lpstr>OS Functions – Multitasking </vt:lpstr>
      <vt:lpstr>Types of Operating Systems</vt:lpstr>
      <vt:lpstr>Network Operating System</vt:lpstr>
      <vt:lpstr>Embedded Operating Systems</vt:lpstr>
      <vt:lpstr>Utility Programs</vt:lpstr>
      <vt:lpstr>Action Center</vt:lpstr>
      <vt:lpstr>Uninstaller</vt:lpstr>
      <vt:lpstr>Disk Cleanup</vt:lpstr>
      <vt:lpstr>Application Software</vt:lpstr>
      <vt:lpstr>Application Software</vt:lpstr>
      <vt:lpstr>Application Software</vt:lpstr>
      <vt:lpstr>Application Software - Formatting</vt:lpstr>
      <vt:lpstr>Application Software – Save As Dialog Box</vt:lpstr>
      <vt:lpstr>Application Software – Note Taking </vt:lpstr>
      <vt:lpstr>Productivity Software</vt:lpstr>
      <vt:lpstr>Productivity Software</vt:lpstr>
      <vt:lpstr>Productivity Software</vt:lpstr>
      <vt:lpstr>Productivity Software</vt:lpstr>
      <vt:lpstr>Productivity Software</vt:lpstr>
      <vt:lpstr>Productivity Software</vt:lpstr>
      <vt:lpstr>Productivity Software</vt:lpstr>
      <vt:lpstr>Productivity Software</vt:lpstr>
      <vt:lpstr>Productivity Software</vt:lpstr>
      <vt:lpstr>Productivity Software</vt:lpstr>
      <vt:lpstr>Application Programs, Web Applications, and Apps</vt:lpstr>
      <vt:lpstr>Application Programs, Web Applications, and Apps</vt:lpstr>
      <vt:lpstr>Application Programs, Web Applications, and Apps</vt:lpstr>
      <vt:lpstr>Productivity Software</vt:lpstr>
      <vt:lpstr>Graphics and Multimedia Software</vt:lpstr>
      <vt:lpstr>Graphics and Multimedia Software</vt:lpstr>
      <vt:lpstr>Graphics and Multimedia Software</vt:lpstr>
      <vt:lpstr>Graphics and Multimedia Software</vt:lpstr>
      <vt:lpstr>Graphics and Multimedia Software</vt:lpstr>
      <vt:lpstr>Graphics and Multimedia Software</vt:lpstr>
      <vt:lpstr>Graphics and Multimedia Software</vt:lpstr>
      <vt:lpstr>Software for School Use</vt:lpstr>
      <vt:lpstr>K-12 Educational Software</vt:lpstr>
      <vt:lpstr>K-12 Educational Software</vt:lpstr>
      <vt:lpstr>Curriculum-Specific Educational Software</vt:lpstr>
      <vt:lpstr>Curriculum-Specific Educational Software</vt:lpstr>
      <vt:lpstr>Curriculum-Specific Educational Software</vt:lpstr>
      <vt:lpstr>Curriculum-Specific Educational Software</vt:lpstr>
      <vt:lpstr>Learning Aids and Support Tools</vt:lpstr>
      <vt:lpstr>Software Versions and Upgrades</vt:lpstr>
      <vt:lpstr>Chapter Summary</vt:lpstr>
      <vt:lpstr>Chapter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Shelly Cashman Series  Discovering Computers A Link to the Future</dc:title>
  <dc:creator>Steven Freund</dc:creator>
  <cp:lastModifiedBy>upstairspc02</cp:lastModifiedBy>
  <cp:revision>195</cp:revision>
  <cp:lastPrinted>1601-01-01T00:00:00Z</cp:lastPrinted>
  <dcterms:created xsi:type="dcterms:W3CDTF">1996-12-30T13:26:22Z</dcterms:created>
  <dcterms:modified xsi:type="dcterms:W3CDTF">2014-09-01T20:13:10Z</dcterms:modified>
</cp:coreProperties>
</file>